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85" r:id="rId4"/>
    <p:sldId id="379" r:id="rId5"/>
    <p:sldId id="380" r:id="rId6"/>
    <p:sldId id="381" r:id="rId7"/>
    <p:sldId id="382" r:id="rId8"/>
    <p:sldId id="387" r:id="rId9"/>
    <p:sldId id="388" r:id="rId10"/>
    <p:sldId id="389" r:id="rId11"/>
    <p:sldId id="383" r:id="rId12"/>
    <p:sldId id="384" r:id="rId13"/>
    <p:sldId id="378" r:id="rId14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Myriad Pro" panose="020B0503030403020204" charset="0"/>
      <p:regular r:id="rId24"/>
      <p:bold r:id="rId25"/>
      <p:italic r:id="rId26"/>
      <p:boldItalic r:id="rId27"/>
    </p:embeddedFont>
    <p:embeddedFont>
      <p:font typeface="Myriad Pro Black" panose="020B0803030403020204" charset="0"/>
      <p:bold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1" autoAdjust="0"/>
    <p:restoredTop sz="94138" autoAdjust="0"/>
  </p:normalViewPr>
  <p:slideViewPr>
    <p:cSldViewPr>
      <p:cViewPr varScale="1">
        <p:scale>
          <a:sx n="89" d="100"/>
          <a:sy n="89" d="100"/>
        </p:scale>
        <p:origin x="96" y="9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0C1F-0032-431C-8FAB-96526BBF0541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DA95A-3894-4F42-9E15-06A957E1C8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3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7365" y="1272837"/>
            <a:ext cx="3989268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5319" y="3454316"/>
            <a:ext cx="4053361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86455" y="1531791"/>
            <a:ext cx="3150870" cy="272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14625" y="1300315"/>
            <a:ext cx="3256279" cy="285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8205"/>
            <a:ext cx="3352800" cy="1054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057" y="1809750"/>
            <a:ext cx="5486400" cy="167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3200" dirty="0">
                <a:solidFill>
                  <a:schemeClr val="bg1"/>
                </a:solidFill>
                <a:latin typeface="Myriad Pro Black" panose="020B0803030403020204" pitchFamily="34" charset="0"/>
              </a:rPr>
              <a:t>Распознавание автомобильных номеров с помощью глубоких нейросетей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057" y="4095750"/>
            <a:ext cx="423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yriad Pro Black" panose="020B0803030403020204" pitchFamily="34" charset="0"/>
              </a:rPr>
              <a:t>Авторы проекта:</a:t>
            </a:r>
          </a:p>
          <a:p>
            <a:r>
              <a:rPr lang="ru-RU" dirty="0">
                <a:solidFill>
                  <a:schemeClr val="bg1"/>
                </a:solidFill>
                <a:latin typeface="Myriad Pro Black" panose="020B0803030403020204" pitchFamily="34" charset="0"/>
              </a:rPr>
              <a:t>Ларин А.М.</a:t>
            </a:r>
          </a:p>
          <a:p>
            <a:r>
              <a:rPr lang="ru-RU" dirty="0" err="1">
                <a:solidFill>
                  <a:schemeClr val="bg1"/>
                </a:solidFill>
                <a:latin typeface="Myriad Pro Black" panose="020B0803030403020204" pitchFamily="34" charset="0"/>
              </a:rPr>
              <a:t>Мовенко</a:t>
            </a:r>
            <a:r>
              <a:rPr lang="ru-RU" dirty="0">
                <a:solidFill>
                  <a:schemeClr val="bg1"/>
                </a:solidFill>
                <a:latin typeface="Myriad Pro Black" panose="020B0803030403020204" pitchFamily="34" charset="0"/>
              </a:rPr>
              <a:t> К.М.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ABFCC4E-7E73-47EB-A57C-0975DDAF6ACD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8CA09236-1CA1-448A-93D7-9CE92EC80E88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91104D3-EF00-4089-8A03-FCC667669B2D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Полилиния 13">
                <a:extLst>
                  <a:ext uri="{FF2B5EF4-FFF2-40B4-BE49-F238E27FC236}">
                    <a16:creationId xmlns:a16="http://schemas.microsoft.com/office/drawing/2014/main" id="{7052C4D4-B682-49E3-A2FE-362C22E88035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2B47A148-EAE1-4BA5-B67E-E1E29C359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C7DB61-7514-4769-8E67-DC6D165B3E7F}"/>
              </a:ext>
            </a:extLst>
          </p:cNvPr>
          <p:cNvSpPr txBox="1"/>
          <p:nvPr/>
        </p:nvSpPr>
        <p:spPr>
          <a:xfrm>
            <a:off x="688944" y="129286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РЕЗУЛЬТАТЫ ОБУЧЕНИЯ И ТЕСТИРОВАНИЯ МОДЕЛИ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39C2A3-5EDB-41D0-BD57-09EF063D1D2F}"/>
              </a:ext>
            </a:extLst>
          </p:cNvPr>
          <p:cNvSpPr txBox="1"/>
          <p:nvPr/>
        </p:nvSpPr>
        <p:spPr>
          <a:xfrm>
            <a:off x="609600" y="971550"/>
            <a:ext cx="8145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Ошибки распознавания</a:t>
            </a:r>
            <a:r>
              <a:rPr lang="ru-RU" b="1" dirty="0">
                <a:latin typeface="Myriad Pro" panose="020B0503030403020204" charset="0"/>
              </a:rPr>
              <a:t>: </a:t>
            </a:r>
            <a:r>
              <a:rPr lang="ru-RU" dirty="0">
                <a:latin typeface="Myriad Pro" panose="020B0503030403020204" charset="0"/>
              </a:rPr>
              <a:t>так как точность распознавания на 100% можно проанализировать ошибочные распознавания с целью дальнейшего улучшения результатов.</a:t>
            </a:r>
            <a:endParaRPr lang="ru-RU" b="1" dirty="0">
              <a:latin typeface="Myriad Pro" panose="020B0503030403020204" charset="0"/>
            </a:endParaRPr>
          </a:p>
          <a:p>
            <a:endParaRPr lang="ru-RU" b="1" dirty="0">
              <a:latin typeface="Myriad Pro" panose="020B050303040302020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62FBF07-5B23-46ED-A30B-B07FF5D3CA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562" y="1962150"/>
            <a:ext cx="5680038" cy="2667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718A559-FBA6-4149-AB4C-22D0E9C661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59562" y="1962150"/>
            <a:ext cx="990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6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36398C6-2A9D-4D1E-81D7-CFCBF577B1B3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1373D6FA-69B6-4D44-B4DD-A3C22F7E0072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EB795B6-8C92-4C79-865F-CFF28D3BC623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Полилиния 13">
                <a:extLst>
                  <a:ext uri="{FF2B5EF4-FFF2-40B4-BE49-F238E27FC236}">
                    <a16:creationId xmlns:a16="http://schemas.microsoft.com/office/drawing/2014/main" id="{F8A07BC4-1B52-494B-B4A6-CE8D40FA4772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06376B5D-7C8F-427D-81CC-391BD10AA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B54AFE-55B9-4EAF-A127-4D35C0534614}"/>
              </a:ext>
            </a:extLst>
          </p:cNvPr>
          <p:cNvSpPr txBox="1"/>
          <p:nvPr/>
        </p:nvSpPr>
        <p:spPr>
          <a:xfrm>
            <a:off x="688944" y="129286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ДАЛЬНЕЙШЕЕ ВЛИЯНИЕ И РАЗВИТИЯ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0D2F9-99B2-4967-AB30-636B0E671FE1}"/>
              </a:ext>
            </a:extLst>
          </p:cNvPr>
          <p:cNvSpPr txBox="1"/>
          <p:nvPr/>
        </p:nvSpPr>
        <p:spPr>
          <a:xfrm>
            <a:off x="688944" y="1079087"/>
            <a:ext cx="7924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yriad Pro" panose="020B0503030403020204" charset="0"/>
              </a:rPr>
              <a:t>Влияние работы:</a:t>
            </a:r>
            <a:endParaRPr lang="ru-RU" dirty="0">
              <a:latin typeface="Myriad Pro" panose="020B0503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Повышение эффективности систем управления дорожным движением.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Улучшение безопасности на охраняемых объектах.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latin typeface="Myriad Pro" panose="020B0503030403020204" charset="0"/>
            </a:endParaRPr>
          </a:p>
          <a:p>
            <a:r>
              <a:rPr lang="ru-RU" b="1" dirty="0">
                <a:latin typeface="Myriad Pro" panose="020B0503030403020204" charset="0"/>
              </a:rPr>
              <a:t>Применение результатов:</a:t>
            </a:r>
            <a:endParaRPr lang="ru-RU" dirty="0">
              <a:latin typeface="Myriad Pro" panose="020B0503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Возможность адаптации технологии для распознавания номерных знаков других стран.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Применение в других задачах распознавания текста на изображениях (например, распознавание рукописного текста).</a:t>
            </a:r>
          </a:p>
        </p:txBody>
      </p:sp>
    </p:spTree>
    <p:extLst>
      <p:ext uri="{BB962C8B-B14F-4D97-AF65-F5344CB8AC3E}">
        <p14:creationId xmlns:p14="http://schemas.microsoft.com/office/powerpoint/2010/main" val="187846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FC6C524-23FE-4F30-A391-F12486506DD3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3309E188-3470-41D6-B65C-22EF06FBBCED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36EE6AF-0CCA-492C-AB01-7B040DBFC396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5" name="Полилиния 13">
                <a:extLst>
                  <a:ext uri="{FF2B5EF4-FFF2-40B4-BE49-F238E27FC236}">
                    <a16:creationId xmlns:a16="http://schemas.microsoft.com/office/drawing/2014/main" id="{1DE2B496-5720-4B34-B532-8C4B9440EDC8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B3081559-1CCB-4B76-8110-B464ECB48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C251B5-0063-4058-A3EA-7B1307FAFA23}"/>
              </a:ext>
            </a:extLst>
          </p:cNvPr>
          <p:cNvSpPr txBox="1"/>
          <p:nvPr/>
        </p:nvSpPr>
        <p:spPr>
          <a:xfrm>
            <a:off x="688944" y="129286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ДАЛЬНЕЙШЕЕ ВЛИЯНИЕ И РАЗВИТИЯ ПРОЕКТА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43445-95DB-4B62-8EA0-58BE6B23B941}"/>
              </a:ext>
            </a:extLst>
          </p:cNvPr>
          <p:cNvSpPr txBox="1"/>
          <p:nvPr/>
        </p:nvSpPr>
        <p:spPr>
          <a:xfrm>
            <a:off x="688944" y="1079087"/>
            <a:ext cx="7924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yriad Pro" panose="020B0503030403020204" charset="0"/>
              </a:rPr>
              <a:t>Ограничения проекта:</a:t>
            </a:r>
            <a:endParaRPr lang="ru-RU" dirty="0">
              <a:latin typeface="Myriad Pro" panose="020B0503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Модель обучена только на китайских номерных знаках.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Возможные проблемы с обобщением на данные с иными условиями съёмки.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Относительно небольшое количество эпох и параметров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ограниченный </a:t>
            </a:r>
            <a:r>
              <a:rPr lang="ru-RU" dirty="0" err="1">
                <a:latin typeface="Myriad Pro" panose="020B0503030403020204" charset="0"/>
              </a:rPr>
              <a:t>датасет</a:t>
            </a:r>
            <a:endParaRPr lang="ru-RU" dirty="0">
              <a:latin typeface="Myriad Pro" panose="020B0503030403020204" charset="0"/>
            </a:endParaRPr>
          </a:p>
          <a:p>
            <a:endParaRPr lang="ru-RU" dirty="0">
              <a:latin typeface="Myriad Pro" panose="020B0503030403020204" charset="0"/>
            </a:endParaRPr>
          </a:p>
          <a:p>
            <a:r>
              <a:rPr lang="ru-RU" b="1" dirty="0">
                <a:latin typeface="Myriad Pro" panose="020B0503030403020204" charset="0"/>
              </a:rPr>
              <a:t>Направления улучшений:</a:t>
            </a:r>
            <a:endParaRPr lang="ru-RU" dirty="0">
              <a:latin typeface="Myriad Pro" panose="020B0503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Расширение </a:t>
            </a:r>
            <a:r>
              <a:rPr lang="ru-RU" dirty="0" err="1">
                <a:latin typeface="Myriad Pro" panose="020B0503030403020204" charset="0"/>
              </a:rPr>
              <a:t>датасета</a:t>
            </a:r>
            <a:r>
              <a:rPr lang="ru-RU" dirty="0">
                <a:latin typeface="Myriad Pro" panose="020B0503030403020204" charset="0"/>
              </a:rPr>
              <a:t> для включения номерных знаков других стран.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Улучшение предобработки изображений для повышения устойчивости модели к шуму и искажениям.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Оптимизация архитектуры модели для повышения точности и скорости распознавания.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Увеличение эпох и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402947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-5563"/>
            <a:ext cx="9144000" cy="5149063"/>
            <a:chOff x="-2931" y="-6103"/>
            <a:chExt cx="12194930" cy="86768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-6103"/>
              <a:ext cx="12191999" cy="8676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-2931" y="-6103"/>
              <a:ext cx="8638075" cy="867685"/>
            </a:xfrm>
            <a:custGeom>
              <a:avLst/>
              <a:gdLst>
                <a:gd name="connsiteX0" fmla="*/ 0 w 9967865"/>
                <a:gd name="connsiteY0" fmla="*/ 0 h 679010"/>
                <a:gd name="connsiteX1" fmla="*/ 9967865 w 9967865"/>
                <a:gd name="connsiteY1" fmla="*/ 0 h 679010"/>
                <a:gd name="connsiteX2" fmla="*/ 7659232 w 9967865"/>
                <a:gd name="connsiteY2" fmla="*/ 679010 h 679010"/>
                <a:gd name="connsiteX3" fmla="*/ 0 w 9967865"/>
                <a:gd name="connsiteY3" fmla="*/ 679010 h 679010"/>
                <a:gd name="connsiteX4" fmla="*/ 0 w 9967865"/>
                <a:gd name="connsiteY4" fmla="*/ 0 h 679010"/>
                <a:gd name="connsiteX0" fmla="*/ 0 w 9967865"/>
                <a:gd name="connsiteY0" fmla="*/ 0 h 686788"/>
                <a:gd name="connsiteX1" fmla="*/ 9967865 w 9967865"/>
                <a:gd name="connsiteY1" fmla="*/ 0 h 686788"/>
                <a:gd name="connsiteX2" fmla="*/ 9086239 w 9967865"/>
                <a:gd name="connsiteY2" fmla="*/ 686788 h 686788"/>
                <a:gd name="connsiteX3" fmla="*/ 0 w 9967865"/>
                <a:gd name="connsiteY3" fmla="*/ 679010 h 686788"/>
                <a:gd name="connsiteX4" fmla="*/ 0 w 9967865"/>
                <a:gd name="connsiteY4" fmla="*/ 0 h 686788"/>
                <a:gd name="connsiteX0" fmla="*/ 0 w 9967865"/>
                <a:gd name="connsiteY0" fmla="*/ 0 h 750734"/>
                <a:gd name="connsiteX1" fmla="*/ 9967865 w 9967865"/>
                <a:gd name="connsiteY1" fmla="*/ 0 h 750734"/>
                <a:gd name="connsiteX2" fmla="*/ 9086239 w 9967865"/>
                <a:gd name="connsiteY2" fmla="*/ 686788 h 750734"/>
                <a:gd name="connsiteX3" fmla="*/ 422409 w 9967865"/>
                <a:gd name="connsiteY3" fmla="*/ 750734 h 750734"/>
                <a:gd name="connsiteX4" fmla="*/ 0 w 9967865"/>
                <a:gd name="connsiteY4" fmla="*/ 0 h 750734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86239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318564 w 9967865"/>
                <a:gd name="connsiteY2" fmla="*/ 634624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01757 w 9967865"/>
                <a:gd name="connsiteY2" fmla="*/ 683527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929948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774813"/>
                <a:gd name="connsiteX1" fmla="*/ 9967865 w 9967865"/>
                <a:gd name="connsiteY1" fmla="*/ 0 h 774813"/>
                <a:gd name="connsiteX2" fmla="*/ 9153824 w 9967865"/>
                <a:gd name="connsiteY2" fmla="*/ 774813 h 774813"/>
                <a:gd name="connsiteX3" fmla="*/ 4224 w 9967865"/>
                <a:gd name="connsiteY3" fmla="*/ 688791 h 774813"/>
                <a:gd name="connsiteX4" fmla="*/ 0 w 9967865"/>
                <a:gd name="connsiteY4" fmla="*/ 0 h 774813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824346 w 9967865"/>
                <a:gd name="connsiteY2" fmla="*/ 484656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90048"/>
                <a:gd name="connsiteX1" fmla="*/ 9967865 w 9967865"/>
                <a:gd name="connsiteY1" fmla="*/ 0 h 690048"/>
                <a:gd name="connsiteX2" fmla="*/ 8760984 w 9967865"/>
                <a:gd name="connsiteY2" fmla="*/ 690048 h 690048"/>
                <a:gd name="connsiteX3" fmla="*/ 4224 w 9967865"/>
                <a:gd name="connsiteY3" fmla="*/ 688791 h 690048"/>
                <a:gd name="connsiteX4" fmla="*/ 0 w 9967865"/>
                <a:gd name="connsiteY4" fmla="*/ 0 h 69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865" h="690048">
                  <a:moveTo>
                    <a:pt x="0" y="0"/>
                  </a:moveTo>
                  <a:lnTo>
                    <a:pt x="9967865" y="0"/>
                  </a:lnTo>
                  <a:lnTo>
                    <a:pt x="8760984" y="690048"/>
                  </a:lnTo>
                  <a:lnTo>
                    <a:pt x="4224" y="688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" name="object 3"/>
          <p:cNvSpPr txBox="1"/>
          <p:nvPr/>
        </p:nvSpPr>
        <p:spPr>
          <a:xfrm>
            <a:off x="838200" y="1524630"/>
            <a:ext cx="7543800" cy="1754776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>
              <a:lnSpc>
                <a:spcPct val="70000"/>
              </a:lnSpc>
            </a:pP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СПАСИБО</a:t>
            </a:r>
            <a:b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</a:br>
            <a:r>
              <a:rPr lang="ru-RU" sz="6000" dirty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3387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ПОСТАНОВКА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1A1E0-89F0-4CF6-AE21-BFCF6BE59E57}"/>
              </a:ext>
            </a:extLst>
          </p:cNvPr>
          <p:cNvSpPr txBox="1"/>
          <p:nvPr/>
        </p:nvSpPr>
        <p:spPr>
          <a:xfrm>
            <a:off x="671015" y="1094014"/>
            <a:ext cx="7253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yriad Pro" panose="020B0503030403020204" charset="0"/>
              </a:rPr>
              <a:t>Задача: </a:t>
            </a:r>
            <a:r>
              <a:rPr lang="ru-RU" dirty="0">
                <a:latin typeface="Myriad Pro" panose="020B0503030403020204" charset="0"/>
              </a:rPr>
              <a:t>Распознавание автомобильных номеров по фотографии с использованием технологий компьютерного зрения и машинного обучения, в частности </a:t>
            </a:r>
            <a:r>
              <a:rPr lang="ru-RU" dirty="0" err="1">
                <a:latin typeface="Myriad Pro" panose="020B0503030403020204" charset="0"/>
              </a:rPr>
              <a:t>свёрточных</a:t>
            </a:r>
            <a:r>
              <a:rPr lang="ru-RU" dirty="0">
                <a:latin typeface="Myriad Pro" panose="020B0503030403020204" charset="0"/>
              </a:rPr>
              <a:t> нейронных сетей (CNN).</a:t>
            </a:r>
            <a:endParaRPr lang="en-US" dirty="0">
              <a:latin typeface="Myriad Pro" panose="020B0503030403020204" charset="0"/>
            </a:endParaRPr>
          </a:p>
          <a:p>
            <a:endParaRPr lang="en-US" dirty="0">
              <a:latin typeface="Myriad Pro" panose="020B0503030403020204" charset="0"/>
            </a:endParaRPr>
          </a:p>
          <a:p>
            <a:r>
              <a:rPr lang="ru-RU" b="1" dirty="0">
                <a:latin typeface="Myriad Pro" panose="020B0503030403020204" charset="0"/>
              </a:rPr>
              <a:t>Мотивация:</a:t>
            </a:r>
            <a:r>
              <a:rPr lang="ru-RU" dirty="0">
                <a:latin typeface="Myriad Pro" panose="020B0503030403020204" charset="0"/>
              </a:rPr>
              <a:t> Автомобильные номера являются уникальными идентификаторами, важными для транспортной безопасности и анализа трафика. Точное и автоматическое распознавание номеров необходимо для систем управления дорожным движением и безопасности объектов.</a:t>
            </a:r>
            <a:endParaRPr lang="en-US" dirty="0">
              <a:latin typeface="Myriad Pro" panose="020B0503030403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9F9E393-2DDE-4CE0-8D63-3063921E66AF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E8285AC2-B40C-4E70-A0DA-745A54FFC001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6196519-F801-46FE-A38F-AD86F24CB10C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олилиния 13">
                <a:extLst>
                  <a:ext uri="{FF2B5EF4-FFF2-40B4-BE49-F238E27FC236}">
                    <a16:creationId xmlns:a16="http://schemas.microsoft.com/office/drawing/2014/main" id="{A6F409A6-6F77-4E8D-A12D-29335990326C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1387CB3-E1F6-45A7-A02A-B9363674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6D0475-8DCB-479D-9167-AC7CA190958C}"/>
              </a:ext>
            </a:extLst>
          </p:cNvPr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ПОСТАНОВКА ЗАДАЧИ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92958-81E8-47F3-ADE4-3F9BA8631A77}"/>
              </a:ext>
            </a:extLst>
          </p:cNvPr>
          <p:cNvSpPr txBox="1"/>
          <p:nvPr/>
        </p:nvSpPr>
        <p:spPr>
          <a:xfrm>
            <a:off x="671015" y="1094014"/>
            <a:ext cx="43581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yriad Pro" panose="020B0503030403020204" charset="0"/>
              </a:rPr>
              <a:t>Входные данные:</a:t>
            </a:r>
            <a:r>
              <a:rPr lang="ru-RU" dirty="0">
                <a:latin typeface="Myriad Pro" panose="020B0503030403020204" charset="0"/>
              </a:rPr>
              <a:t> Изображения обрезанных автомобильных номеров китайского типа из </a:t>
            </a:r>
            <a:r>
              <a:rPr lang="ru-RU" dirty="0" err="1">
                <a:latin typeface="Myriad Pro" panose="020B0503030403020204" charset="0"/>
              </a:rPr>
              <a:t>датасета</a:t>
            </a:r>
            <a:r>
              <a:rPr lang="ru-RU" dirty="0">
                <a:latin typeface="Myriad Pro" panose="020B0503030403020204" charset="0"/>
              </a:rPr>
              <a:t> CCPD2019, где к каждому знаку прилагается набор из индексов.</a:t>
            </a:r>
          </a:p>
          <a:p>
            <a:endParaRPr lang="en-US" dirty="0">
              <a:latin typeface="Myriad Pro" panose="020B0503030403020204" charset="0"/>
            </a:endParaRPr>
          </a:p>
          <a:p>
            <a:endParaRPr lang="ru-RU" dirty="0">
              <a:latin typeface="Myriad Pro" panose="020B0503030403020204" charset="0"/>
            </a:endParaRPr>
          </a:p>
        </p:txBody>
      </p:sp>
      <p:pic>
        <p:nvPicPr>
          <p:cNvPr id="11" name="Рисунок 10" descr="Индекс автомобильных номеров Китая — Википедия">
            <a:extLst>
              <a:ext uri="{FF2B5EF4-FFF2-40B4-BE49-F238E27FC236}">
                <a16:creationId xmlns:a16="http://schemas.microsoft.com/office/drawing/2014/main" id="{C2196269-4F44-4637-B2DF-A038752FF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083929"/>
            <a:ext cx="2381519" cy="786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A3F4F-0D45-4ABE-9F3F-451B68EFE2A7}"/>
              </a:ext>
            </a:extLst>
          </p:cNvPr>
          <p:cNvSpPr txBox="1"/>
          <p:nvPr/>
        </p:nvSpPr>
        <p:spPr>
          <a:xfrm>
            <a:off x="671015" y="3257550"/>
            <a:ext cx="43581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yriad Pro" panose="020B0503030403020204" charset="0"/>
              </a:rPr>
              <a:t>Выходные данные:</a:t>
            </a:r>
            <a:r>
              <a:rPr lang="ru-RU" dirty="0">
                <a:latin typeface="Myriad Pro" panose="020B0503030403020204" charset="0"/>
              </a:rPr>
              <a:t> Распознанные текстовые последовательности, соответствующие символам на номерных знаках.</a:t>
            </a:r>
            <a:endParaRPr lang="en-US" dirty="0">
              <a:latin typeface="Myriad Pro" panose="020B050303040302020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DAA9BC-B030-46FA-8A9E-9EF7160C1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99" y="1857946"/>
            <a:ext cx="2381519" cy="12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B1C750B-78C7-46BF-9611-67F5C8BFA6BB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9AB87CA1-4847-4FB0-A48A-87DD0A371315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AB14966-95FC-464B-8333-EA957A2116C6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олилиния 13">
                <a:extLst>
                  <a:ext uri="{FF2B5EF4-FFF2-40B4-BE49-F238E27FC236}">
                    <a16:creationId xmlns:a16="http://schemas.microsoft.com/office/drawing/2014/main" id="{1C299500-AC9A-4813-B197-D3BDCACC6D4F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5B248332-C9EF-42B5-87D3-CF36B91D2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5C55D2-0F28-4B64-9C69-F6F4746195A2}"/>
              </a:ext>
            </a:extLst>
          </p:cNvPr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ПОСТАНОВКА ЗАДАЧИ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50346-B1E2-4539-BF1E-A656551BE429}"/>
              </a:ext>
            </a:extLst>
          </p:cNvPr>
          <p:cNvSpPr txBox="1"/>
          <p:nvPr/>
        </p:nvSpPr>
        <p:spPr>
          <a:xfrm>
            <a:off x="671015" y="1047750"/>
            <a:ext cx="7924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yriad Pro" panose="020B0503030403020204" charset="0"/>
              </a:rPr>
              <a:t>Технические сложности:  </a:t>
            </a:r>
            <a:r>
              <a:rPr lang="ru-RU" dirty="0">
                <a:latin typeface="Myriad Pro" panose="020B0503030403020204" charset="0"/>
              </a:rPr>
              <a:t>для разработки нейросети и её обучения был взят </a:t>
            </a:r>
            <a:r>
              <a:rPr lang="ru-RU" dirty="0" err="1">
                <a:latin typeface="Myriad Pro" panose="020B0503030403020204" charset="0"/>
              </a:rPr>
              <a:t>датасет</a:t>
            </a:r>
            <a:r>
              <a:rPr lang="ru-RU" dirty="0">
                <a:latin typeface="Myriad Pro" panose="020B0503030403020204" charset="0"/>
              </a:rPr>
              <a:t> </a:t>
            </a:r>
            <a:r>
              <a:rPr lang="en-US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CCPD</a:t>
            </a:r>
            <a:r>
              <a:rPr lang="ru-RU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2019, который содержит в себе подмножества снимков с различными особенностями, которые можно трактовать как сложности и стресс-тест для нейросети:</a:t>
            </a:r>
            <a:endParaRPr lang="ru-RU" dirty="0">
              <a:latin typeface="Myriad Pro" panose="020B0503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Разнообразие условий съёмки (погода, освещение, угол наклона).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Шум и искажения на изображениях.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Различные форматы номерных знаков.</a:t>
            </a:r>
          </a:p>
          <a:p>
            <a:endParaRPr lang="ru-RU" dirty="0">
              <a:latin typeface="Myriad Pro" panose="020B0503030403020204" charset="0"/>
            </a:endParaRPr>
          </a:p>
          <a:p>
            <a:r>
              <a:rPr lang="ru-RU" dirty="0">
                <a:latin typeface="Myriad Pro" panose="020B0503030403020204" charset="0"/>
              </a:rPr>
              <a:t>Также к техническим сложностям при разработке проекта можно привести недостаточную мощность комплектующих, которые замедляли обучение нейросети.</a:t>
            </a:r>
          </a:p>
          <a:p>
            <a:endParaRPr lang="ru-RU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6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931A90-E990-43F5-842A-B2825AD30AA8}"/>
              </a:ext>
            </a:extLst>
          </p:cNvPr>
          <p:cNvGrpSpPr/>
          <p:nvPr/>
        </p:nvGrpSpPr>
        <p:grpSpPr>
          <a:xfrm>
            <a:off x="0" y="0"/>
            <a:ext cx="9144000" cy="574705"/>
            <a:chOff x="0" y="-5563"/>
            <a:chExt cx="9144000" cy="5747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61688E5E-B09B-4700-BB5B-3FF7B376D231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FB332F2-F87F-47CA-BA71-83F233A33D2A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олилиния 13">
                <a:extLst>
                  <a:ext uri="{FF2B5EF4-FFF2-40B4-BE49-F238E27FC236}">
                    <a16:creationId xmlns:a16="http://schemas.microsoft.com/office/drawing/2014/main" id="{720983A6-E652-4BBD-8C63-2604EAA9D5D4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D84BD0C-B56F-4813-B545-116A8E6C6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A23A74-DD1D-4685-B9B2-6411812FDF89}"/>
              </a:ext>
            </a:extLst>
          </p:cNvPr>
          <p:cNvSpPr txBox="1"/>
          <p:nvPr/>
        </p:nvSpPr>
        <p:spPr>
          <a:xfrm>
            <a:off x="688944" y="129286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ПРЕДШЕСТВУЮЩИЕ РАБОТЫ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A9A32-C723-40FB-8758-B42B494A4C29}"/>
              </a:ext>
            </a:extLst>
          </p:cNvPr>
          <p:cNvSpPr txBox="1"/>
          <p:nvPr/>
        </p:nvSpPr>
        <p:spPr>
          <a:xfrm>
            <a:off x="688944" y="1079087"/>
            <a:ext cx="7924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Распознавание автомобильных номеров активно развивается последние 10 лет благодаря алгоритмам CNN. Системы обычно состоят из двух модулей: детектора номеров и распознавателя символов (OCR). </a:t>
            </a:r>
          </a:p>
          <a:p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При реализации данного проекта используются уже заранее обрезанные изображения номеров и позволяет обойтись без обучения детектора (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CNN)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который подготавливает эти изображения.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71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831B498-2CA6-4F0E-B22F-8BA792E5EADB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28363B31-2E4A-4308-BAD9-99FFFA183367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BA66317-8E7A-4EF1-A2FE-CC75D41E146B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олилиния 13">
                <a:extLst>
                  <a:ext uri="{FF2B5EF4-FFF2-40B4-BE49-F238E27FC236}">
                    <a16:creationId xmlns:a16="http://schemas.microsoft.com/office/drawing/2014/main" id="{D742D022-A764-468D-B7E0-A9386E61DFB9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3956826-858C-4C32-897C-060C9D683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57C53E-BB7E-43A0-8B94-3053A346B037}"/>
              </a:ext>
            </a:extLst>
          </p:cNvPr>
          <p:cNvSpPr txBox="1"/>
          <p:nvPr/>
        </p:nvSpPr>
        <p:spPr>
          <a:xfrm>
            <a:off x="688944" y="129286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РЕЗУЛЬТАТЫ ОБУЧЕНИЯ И ТЕСТИРОВАНИЯ МОДЕЛИ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A5378-4223-4372-B605-307FC50D875A}"/>
              </a:ext>
            </a:extLst>
          </p:cNvPr>
          <p:cNvSpPr txBox="1"/>
          <p:nvPr/>
        </p:nvSpPr>
        <p:spPr>
          <a:xfrm>
            <a:off x="609600" y="971550"/>
            <a:ext cx="4876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yriad Pro" panose="020B0503030403020204" charset="0"/>
              </a:rPr>
              <a:t>Выбор модели:</a:t>
            </a:r>
            <a:r>
              <a:rPr lang="ru-RU" dirty="0">
                <a:latin typeface="Myriad Pro" panose="020B0503030403020204" charset="0"/>
              </a:rPr>
              <a:t> в контексте данной задачи оптимальной была выбрана следующая архитектура (С</a:t>
            </a:r>
            <a:r>
              <a:rPr lang="en-US" dirty="0">
                <a:latin typeface="Myriad Pro" panose="020B0503030403020204" charset="0"/>
              </a:rPr>
              <a:t>RNN)</a:t>
            </a:r>
            <a:r>
              <a:rPr lang="ru-RU" dirty="0">
                <a:latin typeface="Myriad Pro" panose="020B0503030403020204" charset="0"/>
              </a:rPr>
              <a:t> состоящая из: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Myriad Pro" panose="020B0503030403020204" charset="0"/>
              </a:rPr>
              <a:t>Свёрточные</a:t>
            </a:r>
            <a:r>
              <a:rPr lang="ru-RU" dirty="0">
                <a:latin typeface="Myriad Pro" panose="020B0503030403020204" charset="0"/>
              </a:rPr>
              <a:t> слои </a:t>
            </a:r>
            <a:r>
              <a:rPr lang="en-US" dirty="0">
                <a:latin typeface="Myriad Pro" panose="020B0503030403020204" charset="0"/>
              </a:rPr>
              <a:t>(CNN)</a:t>
            </a:r>
            <a:r>
              <a:rPr lang="ru-RU" dirty="0">
                <a:latin typeface="Myriad Pro" panose="020B0503030403020204" charset="0"/>
              </a:rPr>
              <a:t>, которая состоит из нескольких блоков </a:t>
            </a:r>
            <a:r>
              <a:rPr lang="en-US" dirty="0" err="1">
                <a:latin typeface="Myriad Pro" panose="020B0503030403020204" charset="0"/>
              </a:rPr>
              <a:t>CNNBlock</a:t>
            </a:r>
            <a:r>
              <a:rPr lang="en-US" dirty="0">
                <a:latin typeface="Myriad Pro" panose="020B0503030403020204" charset="0"/>
              </a:rPr>
              <a:t> </a:t>
            </a:r>
            <a:r>
              <a:rPr lang="ru-RU" dirty="0">
                <a:latin typeface="Myriad Pro" panose="020B0503030403020204" charset="0"/>
              </a:rPr>
              <a:t>и функции активации </a:t>
            </a:r>
            <a:r>
              <a:rPr lang="en-US" dirty="0" err="1">
                <a:latin typeface="Myriad Pro" panose="020B0503030403020204" charset="0"/>
              </a:rPr>
              <a:t>ReLU</a:t>
            </a:r>
            <a:r>
              <a:rPr lang="ru-RU" dirty="0">
                <a:latin typeface="Myriad Pro" panose="020B0503030403020204" charset="0"/>
              </a:rPr>
              <a:t>.</a:t>
            </a:r>
            <a:endParaRPr lang="en-US" dirty="0">
              <a:latin typeface="Myriad Pro" panose="020B0503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Рекуррентные слои (</a:t>
            </a:r>
            <a:r>
              <a:rPr lang="en-US" dirty="0">
                <a:latin typeface="Myriad Pro" panose="020B0503030403020204" charset="0"/>
              </a:rPr>
              <a:t>RNN), </a:t>
            </a:r>
            <a:r>
              <a:rPr lang="ru-RU" dirty="0">
                <a:latin typeface="Myriad Pro" panose="020B0503030403020204" charset="0"/>
              </a:rPr>
              <a:t>в которых использовалась </a:t>
            </a:r>
            <a:r>
              <a:rPr lang="en-US" dirty="0">
                <a:latin typeface="Myriad Pro" panose="020B0503030403020204" charset="0"/>
              </a:rPr>
              <a:t>BI-LSTM</a:t>
            </a:r>
            <a:r>
              <a:rPr lang="ru-RU" dirty="0">
                <a:latin typeface="Myriad Pro" panose="020B0503030403020204" charset="0"/>
              </a:rPr>
              <a:t>.</a:t>
            </a:r>
            <a:endParaRPr lang="en-US" dirty="0">
              <a:latin typeface="Myriad Pro" panose="020B0503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yriad Pro" panose="020B0503030403020204" charset="0"/>
              </a:rPr>
              <a:t>Слой транскрипции (</a:t>
            </a:r>
            <a:r>
              <a:rPr lang="en-US" dirty="0">
                <a:latin typeface="Myriad Pro" panose="020B0503030403020204" charset="0"/>
              </a:rPr>
              <a:t>CTC)</a:t>
            </a:r>
            <a:r>
              <a:rPr lang="ru-RU" dirty="0">
                <a:latin typeface="Myriad Pro" panose="020B0503030403020204" charset="0"/>
              </a:rPr>
              <a:t> для декодирования.</a:t>
            </a:r>
            <a:endParaRPr lang="en-US" dirty="0">
              <a:latin typeface="Myriad Pro" panose="020B0503030403020204" charset="0"/>
            </a:endParaRPr>
          </a:p>
          <a:p>
            <a:endParaRPr lang="ru-RU" dirty="0">
              <a:latin typeface="Myriad Pro" panose="020B050303040302020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0D0281-7A17-4A6A-AF40-57C602B24F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971550"/>
            <a:ext cx="2946400" cy="35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5DBF864-5EC1-41CD-BCF4-9E38FD06AAA2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5AAD5B51-63E7-4D37-ADFA-8782378361F6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4250496-5FE5-4496-A5D9-F5164E8E3377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олилиния 13">
                <a:extLst>
                  <a:ext uri="{FF2B5EF4-FFF2-40B4-BE49-F238E27FC236}">
                    <a16:creationId xmlns:a16="http://schemas.microsoft.com/office/drawing/2014/main" id="{D08361D6-4146-4F2F-AE21-1605E6FEFB04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C0092D4-775F-42BB-A29E-9052851B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CBBA14-7AD4-4A10-BE38-07542BE53A10}"/>
              </a:ext>
            </a:extLst>
          </p:cNvPr>
          <p:cNvSpPr txBox="1"/>
          <p:nvPr/>
        </p:nvSpPr>
        <p:spPr>
          <a:xfrm>
            <a:off x="688944" y="129286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РЕЗУЛЬТАТЫ ОБУЧЕНИЯ И ТЕСТИРОВАНИЯ МОДЕЛИ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1B30B-3693-4118-996F-920463EABA7E}"/>
              </a:ext>
            </a:extLst>
          </p:cNvPr>
          <p:cNvSpPr txBox="1"/>
          <p:nvPr/>
        </p:nvSpPr>
        <p:spPr>
          <a:xfrm>
            <a:off x="688944" y="1079087"/>
            <a:ext cx="7924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yriad Pro" panose="020B0503030403020204" charset="0"/>
              </a:rPr>
              <a:t>Параметры обучения: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Myriad Pro" panose="020B0503030403020204" charset="0"/>
                <a:ea typeface="Calibri" panose="020F0502020204030204" pitchFamily="34" charset="0"/>
                <a:cs typeface="Times New Roman" panose="02020603050405020304" pitchFamily="18" charset="0"/>
              </a:rPr>
              <a:t>количество эпох = 5</a:t>
            </a:r>
            <a:r>
              <a:rPr lang="en-US" sz="1800" dirty="0">
                <a:effectLst/>
                <a:latin typeface="Myriad Pro" panose="020B050303040302020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Myriad Pro" panose="020B0503030403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Myriad Pro" panose="020B0503030403020204" charset="0"/>
                <a:ea typeface="Calibri" panose="020F0502020204030204" pitchFamily="34" charset="0"/>
                <a:cs typeface="Times New Roman" panose="02020603050405020304" pitchFamily="18" charset="0"/>
              </a:rPr>
              <a:t>количество скрытых нейронов </a:t>
            </a:r>
            <a:r>
              <a:rPr lang="en-US" sz="1800" dirty="0">
                <a:effectLst/>
                <a:latin typeface="Myriad Pro" panose="020B0503030403020204" charset="0"/>
                <a:ea typeface="Calibri" panose="020F0502020204030204" pitchFamily="34" charset="0"/>
                <a:cs typeface="Times New Roman" panose="02020603050405020304" pitchFamily="18" charset="0"/>
              </a:rPr>
              <a:t>RNN</a:t>
            </a:r>
            <a:r>
              <a:rPr lang="ru-RU" sz="1800" dirty="0">
                <a:effectLst/>
                <a:latin typeface="Myriad Pro" panose="020B0503030403020204" charset="0"/>
                <a:ea typeface="Calibri" panose="020F0502020204030204" pitchFamily="34" charset="0"/>
                <a:cs typeface="Times New Roman" panose="02020603050405020304" pitchFamily="18" charset="0"/>
              </a:rPr>
              <a:t>-слоя = 256;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Myriad Pro" panose="020B0503030403020204" charset="0"/>
                <a:ea typeface="Calibri" panose="020F0502020204030204" pitchFamily="34" charset="0"/>
                <a:cs typeface="Times New Roman" panose="02020603050405020304" pitchFamily="18" charset="0"/>
              </a:rPr>
              <a:t>количество выходных каналов </a:t>
            </a:r>
            <a:r>
              <a:rPr lang="en-US" sz="1800" dirty="0">
                <a:effectLst/>
                <a:latin typeface="Myriad Pro" panose="020B0503030403020204" charset="0"/>
                <a:ea typeface="Calibri" panose="020F0502020204030204" pitchFamily="34" charset="0"/>
                <a:cs typeface="Times New Roman" panose="02020603050405020304" pitchFamily="18" charset="0"/>
              </a:rPr>
              <a:t>CNN = 512;</a:t>
            </a:r>
            <a:endParaRPr lang="ru-RU" sz="1800" dirty="0">
              <a:effectLst/>
              <a:latin typeface="Myriad Pro" panose="020B0503030403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Myriad Pro" panose="020B0503030403020204" charset="0"/>
                <a:ea typeface="Calibri" panose="020F0502020204030204" pitchFamily="34" charset="0"/>
                <a:cs typeface="Times New Roman" panose="02020603050405020304" pitchFamily="18" charset="0"/>
              </a:rPr>
              <a:t>масштабирование изображений до (96, 448)</a:t>
            </a:r>
            <a:r>
              <a:rPr lang="en-US" sz="1800" dirty="0">
                <a:effectLst/>
                <a:latin typeface="Myriad Pro" panose="020B0503030403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Myriad Pro" panose="020B0503030403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b="1" dirty="0">
              <a:latin typeface="Myriad Pro" panose="020B0503030403020204" charset="0"/>
            </a:endParaRPr>
          </a:p>
          <a:p>
            <a:endParaRPr lang="ru-RU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38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989ADB6-D662-44F2-8C74-398F29B50F96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8366C12-85D1-4AE9-B8E1-A6EA76EA2596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93DAD5F-9626-467D-AFE2-CE01E889FB1E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Полилиния 13">
                <a:extLst>
                  <a:ext uri="{FF2B5EF4-FFF2-40B4-BE49-F238E27FC236}">
                    <a16:creationId xmlns:a16="http://schemas.microsoft.com/office/drawing/2014/main" id="{9D887C64-C377-48C4-9863-87C72548DBDC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7AAADA4-7FDE-462F-BCE3-1B96AD880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3E1C53-F937-403B-B40F-59DAF4D1F42D}"/>
              </a:ext>
            </a:extLst>
          </p:cNvPr>
          <p:cNvSpPr txBox="1"/>
          <p:nvPr/>
        </p:nvSpPr>
        <p:spPr>
          <a:xfrm>
            <a:off x="688944" y="129286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РЕЗУЛЬТАТЫ ОБУЧЕНИЯ И ТЕСТИРОВАНИЯ МОДЕЛИ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8AD32-5548-43E9-A57E-E0B547414F07}"/>
              </a:ext>
            </a:extLst>
          </p:cNvPr>
          <p:cNvSpPr txBox="1"/>
          <p:nvPr/>
        </p:nvSpPr>
        <p:spPr>
          <a:xfrm>
            <a:off x="609600" y="971550"/>
            <a:ext cx="81455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Myriad Pro" panose="020B0503030403020204" charset="0"/>
              </a:rPr>
              <a:t>Графики и метрики:</a:t>
            </a:r>
          </a:p>
          <a:p>
            <a:r>
              <a:rPr lang="ru-RU" dirty="0">
                <a:latin typeface="Myriad Pro" panose="020B0503030403020204" charset="0"/>
              </a:rPr>
              <a:t>по результатам обучения были получены тестовые и </a:t>
            </a:r>
            <a:r>
              <a:rPr lang="ru-RU" dirty="0" err="1">
                <a:latin typeface="Myriad Pro" panose="020B0503030403020204" charset="0"/>
              </a:rPr>
              <a:t>валидационные</a:t>
            </a:r>
            <a:r>
              <a:rPr lang="ru-RU" dirty="0">
                <a:latin typeface="Myriad Pro" panose="020B0503030403020204" charset="0"/>
              </a:rPr>
              <a:t> метрики:</a:t>
            </a:r>
          </a:p>
          <a:p>
            <a:endParaRPr lang="ru-RU" dirty="0">
              <a:latin typeface="Myriad Pro" panose="020B0503030403020204" charset="0"/>
            </a:endParaRPr>
          </a:p>
          <a:p>
            <a:r>
              <a:rPr lang="ru-RU" b="1" dirty="0">
                <a:latin typeface="Myriad Pro" panose="020B0503030403020204" charset="0"/>
              </a:rPr>
              <a:t>Тестовые:</a:t>
            </a:r>
          </a:p>
          <a:p>
            <a:r>
              <a:rPr lang="en-US" dirty="0">
                <a:latin typeface="Myriad Pro" panose="020B0503030403020204" charset="0"/>
              </a:rPr>
              <a:t>loss:</a:t>
            </a:r>
            <a:r>
              <a:rPr lang="ru-RU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 0.01161 – 0.01208</a:t>
            </a:r>
          </a:p>
          <a:p>
            <a:r>
              <a:rPr lang="ru-RU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расстояния Левенштейна: 0.01376 – 0.01546 </a:t>
            </a:r>
          </a:p>
          <a:p>
            <a:r>
              <a:rPr lang="ru-RU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CER: 0.001966 – 0.002209</a:t>
            </a:r>
          </a:p>
          <a:p>
            <a:r>
              <a:rPr lang="ru-RU" kern="0" dirty="0">
                <a:latin typeface="Myriad Pro" panose="020B0503030403020204" charset="0"/>
              </a:rPr>
              <a:t>а</a:t>
            </a:r>
            <a:r>
              <a:rPr lang="en-US" kern="0" dirty="0" err="1">
                <a:latin typeface="Myriad Pro" panose="020B0503030403020204" charset="0"/>
              </a:rPr>
              <a:t>ccuracy</a:t>
            </a:r>
            <a:r>
              <a:rPr lang="en-US" kern="0" dirty="0">
                <a:latin typeface="Myriad Pro" panose="020B0503030403020204" charset="0"/>
              </a:rPr>
              <a:t>: </a:t>
            </a:r>
            <a:r>
              <a:rPr lang="ru-RU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0.985 –  0.9865</a:t>
            </a:r>
          </a:p>
          <a:p>
            <a:endParaRPr lang="ru-RU" sz="1800" kern="0" dirty="0">
              <a:effectLst/>
              <a:latin typeface="Myriad Pro" panose="020B0503030403020204" charset="0"/>
              <a:ea typeface="Calibri" panose="020F0502020204030204" pitchFamily="34" charset="0"/>
            </a:endParaRPr>
          </a:p>
          <a:p>
            <a:r>
              <a:rPr lang="ru-RU" b="1" kern="0" dirty="0" err="1">
                <a:latin typeface="Myriad Pro" panose="020B0503030403020204" charset="0"/>
                <a:ea typeface="Calibri" panose="020F0502020204030204" pitchFamily="34" charset="0"/>
              </a:rPr>
              <a:t>Валидационные</a:t>
            </a:r>
            <a:r>
              <a:rPr lang="ru-RU" b="1" kern="0" dirty="0">
                <a:latin typeface="Myriad Pro" panose="020B0503030403020204" charset="0"/>
                <a:ea typeface="Calibri" panose="020F0502020204030204" pitchFamily="34" charset="0"/>
              </a:rPr>
              <a:t>:</a:t>
            </a:r>
          </a:p>
          <a:p>
            <a:r>
              <a:rPr lang="en-US" dirty="0">
                <a:latin typeface="Myriad Pro" panose="020B0503030403020204" charset="0"/>
              </a:rPr>
              <a:t>loss:</a:t>
            </a:r>
            <a:r>
              <a:rPr lang="ru-RU" dirty="0">
                <a:latin typeface="Myriad Pro" panose="020B0503030403020204" charset="0"/>
              </a:rPr>
              <a:t> </a:t>
            </a:r>
            <a:r>
              <a:rPr lang="ru-RU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0.01783</a:t>
            </a:r>
            <a:endParaRPr lang="ru-RU" b="1" kern="0" dirty="0">
              <a:latin typeface="Myriad Pro" panose="020B0503030403020204" charset="0"/>
              <a:ea typeface="Calibri" panose="020F0502020204030204" pitchFamily="34" charset="0"/>
            </a:endParaRPr>
          </a:p>
          <a:p>
            <a:r>
              <a:rPr lang="ru-RU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расстояния Левенштейна: 0.03246</a:t>
            </a:r>
            <a:endParaRPr lang="ru-RU" sz="1800" b="1" kern="0" dirty="0">
              <a:effectLst/>
              <a:latin typeface="Myriad Pro" panose="020B0503030403020204" charset="0"/>
              <a:ea typeface="Calibri" panose="020F0502020204030204" pitchFamily="34" charset="0"/>
            </a:endParaRPr>
          </a:p>
          <a:p>
            <a:r>
              <a:rPr lang="ru-RU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CER: 0.004637</a:t>
            </a:r>
          </a:p>
          <a:p>
            <a:r>
              <a:rPr lang="ru-RU" kern="0" dirty="0">
                <a:latin typeface="Myriad Pro" panose="020B0503030403020204" charset="0"/>
              </a:rPr>
              <a:t>а</a:t>
            </a:r>
            <a:r>
              <a:rPr lang="en-US" kern="0" dirty="0" err="1">
                <a:latin typeface="Myriad Pro" panose="020B0503030403020204" charset="0"/>
              </a:rPr>
              <a:t>ccuracy</a:t>
            </a:r>
            <a:r>
              <a:rPr lang="en-US" kern="0" dirty="0">
                <a:latin typeface="Myriad Pro" panose="020B0503030403020204" charset="0"/>
              </a:rPr>
              <a:t>:</a:t>
            </a:r>
            <a:r>
              <a:rPr lang="ru-RU" kern="0" dirty="0">
                <a:latin typeface="Myriad Pro" panose="020B0503030403020204" charset="0"/>
              </a:rPr>
              <a:t> </a:t>
            </a:r>
            <a:r>
              <a:rPr lang="ru-RU" sz="1800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0.9741</a:t>
            </a:r>
            <a:endParaRPr lang="ru-RU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6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96779A1-3B0A-48B9-A1E8-EA70C146ED71}"/>
              </a:ext>
            </a:extLst>
          </p:cNvPr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82110F6A-788B-4891-A28D-8CA553C59B71}"/>
                </a:ext>
              </a:extLst>
            </p:cNvPr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D1E6EED-2CC0-44CD-BF05-C39260F94551}"/>
                  </a:ext>
                </a:extLst>
              </p:cNvPr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олилиния 13">
                <a:extLst>
                  <a:ext uri="{FF2B5EF4-FFF2-40B4-BE49-F238E27FC236}">
                    <a16:creationId xmlns:a16="http://schemas.microsoft.com/office/drawing/2014/main" id="{FAF6D45E-C71A-4569-A1DF-7A1728A05BFB}"/>
                  </a:ext>
                </a:extLst>
              </p:cNvPr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54DD9814-B3C4-40FD-84F1-F5D54D018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5378BA-F4E3-4CC0-9F25-53144A0D3FC3}"/>
              </a:ext>
            </a:extLst>
          </p:cNvPr>
          <p:cNvSpPr txBox="1"/>
          <p:nvPr/>
        </p:nvSpPr>
        <p:spPr>
          <a:xfrm>
            <a:off x="688944" y="129286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Myriad Pro Black" panose="020B0803030403020204" pitchFamily="34" charset="0"/>
              </a:rPr>
              <a:t>РЕЗУЛЬТАТЫ ОБУЧЕНИЯ И ТЕСТИРОВАНИЯ МОДЕЛИ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DA256-2257-4C5E-AC5F-D878AD1407C1}"/>
              </a:ext>
            </a:extLst>
          </p:cNvPr>
          <p:cNvSpPr txBox="1"/>
          <p:nvPr/>
        </p:nvSpPr>
        <p:spPr>
          <a:xfrm>
            <a:off x="609600" y="971550"/>
            <a:ext cx="8145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kern="0" dirty="0">
                <a:effectLst/>
                <a:latin typeface="Myriad Pro" panose="020B0503030403020204" charset="0"/>
                <a:ea typeface="Calibri" panose="020F0502020204030204" pitchFamily="34" charset="0"/>
              </a:rPr>
              <a:t>Метрики на последней эпохе обучения</a:t>
            </a:r>
            <a:r>
              <a:rPr lang="ru-RU" b="1" dirty="0">
                <a:latin typeface="Myriad Pro" panose="020B0503030403020204" charset="0"/>
              </a:rPr>
              <a:t>:</a:t>
            </a:r>
          </a:p>
          <a:p>
            <a:endParaRPr lang="ru-RU" b="1" dirty="0">
              <a:latin typeface="Myriad Pro" panose="020B050303040302020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749927-3221-4E62-9946-FB2903AF81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1809750"/>
            <a:ext cx="7467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3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563</Words>
  <Application>Microsoft Office PowerPoint</Application>
  <PresentationFormat>Экран (16:9)</PresentationFormat>
  <Paragraphs>73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Myriad Pro Black</vt:lpstr>
      <vt:lpstr>Myriad Pro</vt:lpstr>
      <vt:lpstr>Arial</vt:lpstr>
      <vt:lpstr>Century Gothic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андрей ларин</cp:lastModifiedBy>
  <cp:revision>148</cp:revision>
  <dcterms:created xsi:type="dcterms:W3CDTF">2021-03-12T05:54:09Z</dcterms:created>
  <dcterms:modified xsi:type="dcterms:W3CDTF">2024-06-11T12:41:53Z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